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5143500" cx="9144000"/>
  <p:notesSz cx="6858000" cy="9144000"/>
  <p:embeddedFontLst>
    <p:embeddedFont>
      <p:font typeface="Lato"/>
      <p:regular r:id="rId8"/>
      <p:bold r:id="rId9"/>
      <p:italic r:id="rId10"/>
      <p:boldItalic r:id="rId11"/>
    </p:embeddedFont>
    <p:embeddedFont>
      <p:font typeface="Century Gothic"/>
      <p:regular r:id="rId12"/>
      <p:bold r:id="rId13"/>
      <p:italic r:id="rId14"/>
      <p:boldItalic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16" roundtripDataSignature="AMtx7mhflZB4Boh+cSuX3AuBxDL/e0DO3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Lato-boldItalic.fntdata"/><Relationship Id="rId10" Type="http://schemas.openxmlformats.org/officeDocument/2006/relationships/font" Target="fonts/Lato-italic.fntdata"/><Relationship Id="rId13" Type="http://schemas.openxmlformats.org/officeDocument/2006/relationships/font" Target="fonts/CenturyGothic-bold.fntdata"/><Relationship Id="rId12" Type="http://schemas.openxmlformats.org/officeDocument/2006/relationships/font" Target="fonts/CenturyGothic-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Lato-bold.fntdata"/><Relationship Id="rId15" Type="http://schemas.openxmlformats.org/officeDocument/2006/relationships/font" Target="fonts/CenturyGothic-boldItalic.fntdata"/><Relationship Id="rId14" Type="http://schemas.openxmlformats.org/officeDocument/2006/relationships/font" Target="fonts/CenturyGothic-italic.fntdata"/><Relationship Id="rId16"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Lato-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 name="Google Shape;6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 name="Shape 9"/>
        <p:cNvGrpSpPr/>
        <p:nvPr/>
      </p:nvGrpSpPr>
      <p:grpSpPr>
        <a:xfrm>
          <a:off x="0" y="0"/>
          <a:ext cx="0" cy="0"/>
          <a:chOff x="0" y="0"/>
          <a:chExt cx="0" cy="0"/>
        </a:xfrm>
      </p:grpSpPr>
      <p:sp>
        <p:nvSpPr>
          <p:cNvPr id="10" name="Google Shape;10;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5"/>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3" name="Google Shape;13;p5"/>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4" name="Google Shape;14;p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6"/>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7" name="Google Shape;1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0" name="Google Shape;20;p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1" name="Google Shape;21;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sp>
        <p:nvSpPr>
          <p:cNvPr id="23" name="Google Shape;23;p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 name="Google Shape;24;p8"/>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5" name="Google Shape;25;p8"/>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6" name="Google Shape;26;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 name="Google Shape;29;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sp>
        <p:nvSpPr>
          <p:cNvPr id="31" name="Google Shape;31;p10"/>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2" name="Google Shape;32;p10"/>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3" name="Google Shape;33;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sp>
        <p:nvSpPr>
          <p:cNvPr id="35" name="Google Shape;35;p11"/>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6" name="Google Shape;36;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sp>
        <p:nvSpPr>
          <p:cNvPr id="38" name="Google Shape;38;p12"/>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12"/>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 name="Google Shape;40;p12"/>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1" name="Google Shape;41;p12"/>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2" name="Google Shape;42;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3"/>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5" name="Google Shape;45;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4"/>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14"/>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9" name="Google Shape;4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CE5CD"/>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5.jpg"/><Relationship Id="rId5"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6.jpg"/><Relationship Id="rId5"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
          <p:cNvSpPr txBox="1"/>
          <p:nvPr/>
        </p:nvSpPr>
        <p:spPr>
          <a:xfrm>
            <a:off x="2902687" y="1793075"/>
            <a:ext cx="2884127" cy="774971"/>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1" i="0" lang="en-GB" sz="2400" u="none" cap="none" strike="noStrike">
                <a:solidFill>
                  <a:schemeClr val="dk1"/>
                </a:solidFill>
                <a:latin typeface="Century Gothic"/>
                <a:ea typeface="Century Gothic"/>
                <a:cs typeface="Century Gothic"/>
                <a:sym typeface="Century Gothic"/>
              </a:rPr>
              <a:t>The Ancient Maya</a:t>
            </a:r>
            <a:endParaRPr b="1" i="0" sz="2400" u="none" cap="none" strike="noStrike">
              <a:solidFill>
                <a:schemeClr val="dk1"/>
              </a:solidFill>
              <a:latin typeface="Century Gothic"/>
              <a:ea typeface="Century Gothic"/>
              <a:cs typeface="Century Gothic"/>
              <a:sym typeface="Century Gothic"/>
            </a:endParaRPr>
          </a:p>
        </p:txBody>
      </p:sp>
      <p:sp>
        <p:nvSpPr>
          <p:cNvPr id="55" name="Google Shape;55;p1"/>
          <p:cNvSpPr txBox="1"/>
          <p:nvPr/>
        </p:nvSpPr>
        <p:spPr>
          <a:xfrm>
            <a:off x="106600" y="29825"/>
            <a:ext cx="2545200" cy="3039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rgbClr val="000000"/>
                </a:solidFill>
                <a:latin typeface="Century Gothic"/>
                <a:ea typeface="Century Gothic"/>
                <a:cs typeface="Century Gothic"/>
                <a:sym typeface="Century Gothic"/>
              </a:rPr>
              <a:t>History</a:t>
            </a:r>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entury Gothic"/>
                <a:ea typeface="Century Gothic"/>
                <a:cs typeface="Century Gothic"/>
                <a:sym typeface="Century Gothic"/>
              </a:rPr>
              <a:t>Children will sequence the key periods of the Ancient Maya civilisation then identify periods that were happening in Britain at the same time. They will explain how the Ancient Maya settled in the rainforest and the challenges they faced and describe Ancient Maya beliefs. We will name the features of the Ancient Maya cities and make deductions. We will explore and understand the importance of archaeologists, archivists and historians in constructing our understanding of the past.</a:t>
            </a:r>
            <a:r>
              <a:rPr b="0" i="0" lang="en-GB" sz="1100" u="none" cap="none" strike="noStrike">
                <a:solidFill>
                  <a:srgbClr val="000000"/>
                </a:solidFill>
                <a:latin typeface="Arial"/>
                <a:ea typeface="Arial"/>
                <a:cs typeface="Arial"/>
                <a:sym typeface="Arial"/>
              </a:rPr>
              <a:t> </a:t>
            </a:r>
            <a:endParaRPr b="1" i="0" sz="1100" u="sng" cap="none" strike="noStrike">
              <a:solidFill>
                <a:schemeClr val="dk1"/>
              </a:solidFill>
              <a:latin typeface="Century Gothic"/>
              <a:ea typeface="Century Gothic"/>
              <a:cs typeface="Century Gothic"/>
              <a:sym typeface="Century Gothic"/>
            </a:endParaRPr>
          </a:p>
        </p:txBody>
      </p:sp>
      <p:sp>
        <p:nvSpPr>
          <p:cNvPr id="56" name="Google Shape;56;p1"/>
          <p:cNvSpPr txBox="1"/>
          <p:nvPr/>
        </p:nvSpPr>
        <p:spPr>
          <a:xfrm>
            <a:off x="6455150" y="250301"/>
            <a:ext cx="2545200" cy="2462262"/>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rgbClr val="000000"/>
                </a:solidFill>
                <a:latin typeface="Century Gothic"/>
                <a:ea typeface="Century Gothic"/>
                <a:cs typeface="Century Gothic"/>
                <a:sym typeface="Century Gothic"/>
              </a:rPr>
              <a:t>Geography</a:t>
            </a:r>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entury Gothic"/>
                <a:ea typeface="Century Gothic"/>
                <a:cs typeface="Century Gothic"/>
                <a:sym typeface="Century Gothic"/>
              </a:rPr>
              <a:t>Children will  explore state the location and some key features of the Amazon rainforest. They will learn to name and describe the four layers of tropical rainforests and understand that trees and plants adapt to living in the rainforest. We will define the word indigenous and give an example of how indigenous peoples use the Amazon’s resources. Children will explore deforestation and an action that can be taken to help.</a:t>
            </a:r>
            <a:endParaRPr b="0" i="0" sz="1100" u="none" cap="none" strike="noStrike">
              <a:solidFill>
                <a:schemeClr val="dk1"/>
              </a:solidFill>
              <a:latin typeface="Century Gothic"/>
              <a:ea typeface="Century Gothic"/>
              <a:cs typeface="Century Gothic"/>
              <a:sym typeface="Century Gothic"/>
            </a:endParaRPr>
          </a:p>
        </p:txBody>
      </p:sp>
      <p:sp>
        <p:nvSpPr>
          <p:cNvPr id="57" name="Google Shape;57;p1"/>
          <p:cNvSpPr txBox="1"/>
          <p:nvPr/>
        </p:nvSpPr>
        <p:spPr>
          <a:xfrm>
            <a:off x="106600" y="3288175"/>
            <a:ext cx="3283200" cy="1825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Science </a:t>
            </a:r>
            <a:endParaRPr b="0" i="0" sz="1400" u="sng"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chemeClr val="dk1"/>
                </a:solidFill>
                <a:latin typeface="Century Gothic"/>
                <a:ea typeface="Century Gothic"/>
                <a:cs typeface="Century Gothic"/>
                <a:sym typeface="Century Gothic"/>
              </a:rPr>
              <a:t>We will be exploring the role of skeletons and muscles, learning how the body uses energy and what constitutes a balanced diet.</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chemeClr val="dk1"/>
                </a:solidFill>
                <a:latin typeface="Century Gothic"/>
                <a:ea typeface="Century Gothic"/>
                <a:cs typeface="Century Gothic"/>
                <a:sym typeface="Century Gothic"/>
              </a:rPr>
              <a:t>In Autumn 2, we will learn about sound, volume, pitch and how sound travels.</a:t>
            </a:r>
            <a:endParaRPr b="0" i="0" sz="1200" u="none" cap="none" strike="noStrike">
              <a:solidFill>
                <a:schemeClr val="dk1"/>
              </a:solidFill>
              <a:latin typeface="Century Gothic"/>
              <a:ea typeface="Century Gothic"/>
              <a:cs typeface="Century Gothic"/>
              <a:sym typeface="Century Gothic"/>
            </a:endParaRPr>
          </a:p>
        </p:txBody>
      </p:sp>
      <p:sp>
        <p:nvSpPr>
          <p:cNvPr id="58" name="Google Shape;58;p1"/>
          <p:cNvSpPr txBox="1"/>
          <p:nvPr/>
        </p:nvSpPr>
        <p:spPr>
          <a:xfrm>
            <a:off x="6012961" y="2761550"/>
            <a:ext cx="2907755" cy="2085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English </a:t>
            </a:r>
            <a:endParaRPr b="1" i="0" sz="1400" u="sng"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chemeClr val="dk1"/>
                </a:solidFill>
                <a:latin typeface="Century Gothic"/>
                <a:ea typeface="Century Gothic"/>
                <a:cs typeface="Century Gothic"/>
                <a:sym typeface="Century Gothic"/>
              </a:rPr>
              <a:t>Children will be exploring the fiction text Rain player, and Charlie and the chocolate factory and non-fiction Mayan and rainforest books to sup[port narrative, myth, letter non-chronological report and poetry writing and reading comprehension.</a:t>
            </a:r>
            <a:endParaRPr b="0" i="0" sz="1200" u="none" cap="none" strike="noStrike">
              <a:solidFill>
                <a:schemeClr val="dk1"/>
              </a:solidFill>
              <a:latin typeface="Century Gothic"/>
              <a:ea typeface="Century Gothic"/>
              <a:cs typeface="Century Gothic"/>
              <a:sym typeface="Century Gothic"/>
            </a:endParaRPr>
          </a:p>
        </p:txBody>
      </p:sp>
      <p:sp>
        <p:nvSpPr>
          <p:cNvPr id="59" name="Google Shape;59;p1"/>
          <p:cNvSpPr txBox="1"/>
          <p:nvPr/>
        </p:nvSpPr>
        <p:spPr>
          <a:xfrm>
            <a:off x="3200925" y="0"/>
            <a:ext cx="2705100" cy="1795522"/>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b="1" i="0" lang="en-GB" sz="1400" u="sng" cap="none" strike="noStrike">
                <a:solidFill>
                  <a:srgbClr val="000000"/>
                </a:solidFill>
                <a:latin typeface="Century Gothic"/>
                <a:ea typeface="Century Gothic"/>
                <a:cs typeface="Century Gothic"/>
                <a:sym typeface="Century Gothic"/>
              </a:rPr>
              <a:t>Maths</a:t>
            </a:r>
            <a:endParaRPr/>
          </a:p>
          <a:p>
            <a:pPr indent="0" lvl="0" marL="0" marR="0" rtl="0" algn="l">
              <a:lnSpc>
                <a:spcPct val="100000"/>
              </a:lnSpc>
              <a:spcBef>
                <a:spcPts val="0"/>
              </a:spcBef>
              <a:spcAft>
                <a:spcPts val="0"/>
              </a:spcAft>
              <a:buNone/>
            </a:pPr>
            <a:r>
              <a:rPr b="0" i="0" lang="en-GB" sz="1000" u="none" cap="none" strike="noStrike">
                <a:solidFill>
                  <a:srgbClr val="000000"/>
                </a:solidFill>
                <a:latin typeface="Century Gothic"/>
                <a:ea typeface="Century Gothic"/>
                <a:cs typeface="Century Gothic"/>
                <a:sym typeface="Century Gothic"/>
              </a:rPr>
              <a:t>The children will be exploring place value, rounding estimating, and roman numerals during the first half of the term. They will then</a:t>
            </a:r>
            <a:r>
              <a:rPr b="0" i="0" lang="en-GB" sz="1000" u="none" cap="none" strike="noStrike">
                <a:solidFill>
                  <a:srgbClr val="000000"/>
                </a:solidFill>
                <a:latin typeface="Calibri"/>
                <a:ea typeface="Calibri"/>
                <a:cs typeface="Calibri"/>
                <a:sym typeface="Calibri"/>
              </a:rPr>
              <a:t> b</a:t>
            </a:r>
            <a:r>
              <a:rPr b="0" i="0" lang="en-GB" sz="1000" u="none" cap="none" strike="noStrike">
                <a:solidFill>
                  <a:srgbClr val="000000"/>
                </a:solidFill>
                <a:latin typeface="Century Gothic"/>
                <a:ea typeface="Century Gothic"/>
                <a:cs typeface="Century Gothic"/>
                <a:sym typeface="Century Gothic"/>
              </a:rPr>
              <a:t>egin to expand more formal written methods of addition and subtraction of 4-digit numbers.</a:t>
            </a:r>
            <a:endParaRPr b="0" i="0" sz="10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None/>
            </a:pPr>
            <a:r>
              <a:rPr b="0" i="0" lang="en-GB" sz="1000" u="none" cap="none" strike="noStrike">
                <a:solidFill>
                  <a:srgbClr val="000000"/>
                </a:solidFill>
                <a:latin typeface="Century Gothic"/>
                <a:ea typeface="Century Gothic"/>
                <a:cs typeface="Century Gothic"/>
                <a:sym typeface="Century Gothic"/>
              </a:rPr>
              <a:t>We will finish the term with multiplication and division work exploring arrays, sharing, grouping and times tables</a:t>
            </a:r>
            <a:endParaRPr b="0" i="0" sz="10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None/>
            </a:pPr>
            <a:r>
              <a:t/>
            </a:r>
            <a:endParaRPr b="1" i="0" sz="1000" u="sng" cap="none" strike="noStrike">
              <a:solidFill>
                <a:schemeClr val="dk1"/>
              </a:solidFill>
              <a:latin typeface="Century Gothic"/>
              <a:ea typeface="Century Gothic"/>
              <a:cs typeface="Century Gothic"/>
              <a:sym typeface="Century Gothic"/>
            </a:endParaRPr>
          </a:p>
        </p:txBody>
      </p:sp>
      <p:pic>
        <p:nvPicPr>
          <p:cNvPr descr="Skeleton outline" id="60" name="Google Shape;60;p1"/>
          <p:cNvPicPr preferRelativeResize="0"/>
          <p:nvPr/>
        </p:nvPicPr>
        <p:blipFill rotWithShape="1">
          <a:blip r:embed="rId3">
            <a:alphaModFix/>
          </a:blip>
          <a:srcRect b="0" l="0" r="0" t="0"/>
          <a:stretch/>
        </p:blipFill>
        <p:spPr>
          <a:xfrm>
            <a:off x="3027376" y="4103919"/>
            <a:ext cx="914400" cy="914400"/>
          </a:xfrm>
          <a:prstGeom prst="rect">
            <a:avLst/>
          </a:prstGeom>
          <a:noFill/>
          <a:ln>
            <a:noFill/>
          </a:ln>
        </p:spPr>
      </p:pic>
      <p:pic>
        <p:nvPicPr>
          <p:cNvPr descr="Skeleton outline" id="61" name="Google Shape;61;p1"/>
          <p:cNvPicPr preferRelativeResize="0"/>
          <p:nvPr/>
        </p:nvPicPr>
        <p:blipFill rotWithShape="1">
          <a:blip r:embed="rId3">
            <a:alphaModFix/>
          </a:blip>
          <a:srcRect b="0" l="0" r="0" t="0"/>
          <a:stretch/>
        </p:blipFill>
        <p:spPr>
          <a:xfrm>
            <a:off x="2503616" y="256402"/>
            <a:ext cx="914400" cy="914400"/>
          </a:xfrm>
          <a:prstGeom prst="rect">
            <a:avLst/>
          </a:prstGeom>
          <a:noFill/>
          <a:ln>
            <a:noFill/>
          </a:ln>
        </p:spPr>
      </p:pic>
      <p:pic>
        <p:nvPicPr>
          <p:cNvPr descr="Skeleton outline" id="62" name="Google Shape;62;p1"/>
          <p:cNvPicPr preferRelativeResize="0"/>
          <p:nvPr/>
        </p:nvPicPr>
        <p:blipFill rotWithShape="1">
          <a:blip r:embed="rId3">
            <a:alphaModFix/>
          </a:blip>
          <a:srcRect b="0" l="0" r="0" t="0"/>
          <a:stretch/>
        </p:blipFill>
        <p:spPr>
          <a:xfrm>
            <a:off x="2355431" y="2567246"/>
            <a:ext cx="914400" cy="914400"/>
          </a:xfrm>
          <a:prstGeom prst="rect">
            <a:avLst/>
          </a:prstGeom>
          <a:noFill/>
          <a:ln>
            <a:noFill/>
          </a:ln>
        </p:spPr>
      </p:pic>
      <p:pic>
        <p:nvPicPr>
          <p:cNvPr descr="The Mayans: Their Civilization And ..." id="63" name="Google Shape;63;p1"/>
          <p:cNvPicPr preferRelativeResize="0"/>
          <p:nvPr/>
        </p:nvPicPr>
        <p:blipFill rotWithShape="1">
          <a:blip r:embed="rId4">
            <a:alphaModFix/>
          </a:blip>
          <a:srcRect b="0" l="0" r="0" t="0"/>
          <a:stretch/>
        </p:blipFill>
        <p:spPr>
          <a:xfrm>
            <a:off x="3269990" y="2565701"/>
            <a:ext cx="2375668" cy="1318062"/>
          </a:xfrm>
          <a:prstGeom prst="rect">
            <a:avLst/>
          </a:prstGeom>
          <a:noFill/>
          <a:ln>
            <a:noFill/>
          </a:ln>
        </p:spPr>
      </p:pic>
      <p:pic>
        <p:nvPicPr>
          <p:cNvPr descr="What is a Tropical Rainforest? - Amazon Aid" id="64" name="Google Shape;64;p1"/>
          <p:cNvPicPr preferRelativeResize="0"/>
          <p:nvPr/>
        </p:nvPicPr>
        <p:blipFill rotWithShape="1">
          <a:blip r:embed="rId5">
            <a:alphaModFix/>
          </a:blip>
          <a:srcRect b="0" l="0" r="0" t="0"/>
          <a:stretch/>
        </p:blipFill>
        <p:spPr>
          <a:xfrm>
            <a:off x="3867070" y="3889607"/>
            <a:ext cx="1659856" cy="1034488"/>
          </a:xfrm>
          <a:prstGeom prst="rect">
            <a:avLst/>
          </a:prstGeom>
          <a:noFill/>
          <a:ln>
            <a:noFill/>
          </a:ln>
        </p:spPr>
      </p:pic>
      <p:pic>
        <p:nvPicPr>
          <p:cNvPr descr="Skeleton outline" id="65" name="Google Shape;65;p1"/>
          <p:cNvPicPr preferRelativeResize="0"/>
          <p:nvPr/>
        </p:nvPicPr>
        <p:blipFill rotWithShape="1">
          <a:blip r:embed="rId3">
            <a:alphaModFix/>
          </a:blip>
          <a:srcRect b="0" l="0" r="0" t="0"/>
          <a:stretch/>
        </p:blipFill>
        <p:spPr>
          <a:xfrm>
            <a:off x="5730202" y="1890878"/>
            <a:ext cx="914400" cy="914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2"/>
          <p:cNvSpPr txBox="1"/>
          <p:nvPr/>
        </p:nvSpPr>
        <p:spPr>
          <a:xfrm>
            <a:off x="119925" y="271076"/>
            <a:ext cx="2642700" cy="2533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rgbClr val="222222"/>
                </a:solidFill>
                <a:latin typeface="Lato"/>
                <a:ea typeface="Lato"/>
                <a:cs typeface="Lato"/>
                <a:sym typeface="Lato"/>
              </a:rPr>
              <a:t>PSHE</a:t>
            </a:r>
            <a:endParaRPr b="1" i="0" sz="1200" u="sng" cap="none" strike="noStrike">
              <a:solidFill>
                <a:srgbClr val="222222"/>
              </a:solidFill>
              <a:latin typeface="Lato"/>
              <a:ea typeface="Lato"/>
              <a:cs typeface="Lato"/>
              <a:sym typeface="Lato"/>
            </a:endParaRPr>
          </a:p>
          <a:p>
            <a:pPr indent="0" lvl="0" marL="0" marR="0" rtl="0" algn="l">
              <a:lnSpc>
                <a:spcPct val="100000"/>
              </a:lnSpc>
              <a:spcBef>
                <a:spcPts val="0"/>
              </a:spcBef>
              <a:spcAft>
                <a:spcPts val="0"/>
              </a:spcAft>
              <a:buNone/>
            </a:pPr>
            <a:r>
              <a:rPr b="0" i="0" lang="en-GB" sz="1200" u="none" cap="none" strike="noStrike">
                <a:solidFill>
                  <a:srgbClr val="222222"/>
                </a:solidFill>
                <a:latin typeface="Century Gothic"/>
                <a:ea typeface="Century Gothic"/>
                <a:cs typeface="Century Gothic"/>
                <a:sym typeface="Century Gothic"/>
              </a:rPr>
              <a:t>Building on their understanding of relationships and friendships, pupils will deepen their knowledge of boundaries, the impact of bullying, and diverse family structures. In the second half of the term the children will create  a healthy diary, where energetic activities and high-energy food are scheduled for the same day and understand the benefits of healthy eating and dental health</a:t>
            </a:r>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sp>
        <p:nvSpPr>
          <p:cNvPr id="71" name="Google Shape;71;p2"/>
          <p:cNvSpPr txBox="1"/>
          <p:nvPr/>
        </p:nvSpPr>
        <p:spPr>
          <a:xfrm>
            <a:off x="2806244" y="199407"/>
            <a:ext cx="2642700" cy="2292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Computing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0" i="0" lang="en-GB" sz="1200" u="none" cap="none" strike="noStrike">
                <a:solidFill>
                  <a:schemeClr val="dk1"/>
                </a:solidFill>
                <a:latin typeface="Century Gothic"/>
                <a:ea typeface="Century Gothic"/>
                <a:cs typeface="Century Gothic"/>
                <a:sym typeface="Century Gothic"/>
              </a:rPr>
              <a:t>The children will learn how to stay safe online by adjusting privacy settings to protect personal information, identifying fake news and developing ways to deal with upsetting content. The children will explore Scratch by programming an animation and improving it through testing and debugging</a:t>
            </a:r>
            <a:r>
              <a:rPr b="0" i="0" lang="en-GB" sz="1100" u="none" cap="none" strike="noStrike">
                <a:solidFill>
                  <a:schemeClr val="dk1"/>
                </a:solidFill>
                <a:latin typeface="Century Gothic"/>
                <a:ea typeface="Century Gothic"/>
                <a:cs typeface="Century Gothic"/>
                <a:sym typeface="Century Gothic"/>
              </a:rPr>
              <a:t>.</a:t>
            </a:r>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entury Gothic"/>
              <a:ea typeface="Century Gothic"/>
              <a:cs typeface="Century Gothic"/>
              <a:sym typeface="Century Gothic"/>
            </a:endParaRPr>
          </a:p>
        </p:txBody>
      </p:sp>
      <p:sp>
        <p:nvSpPr>
          <p:cNvPr id="72" name="Google Shape;72;p2"/>
          <p:cNvSpPr txBox="1"/>
          <p:nvPr/>
        </p:nvSpPr>
        <p:spPr>
          <a:xfrm>
            <a:off x="5640857" y="3710075"/>
            <a:ext cx="3503067" cy="1403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entury Gothic"/>
                <a:ea typeface="Century Gothic"/>
                <a:cs typeface="Century Gothic"/>
                <a:sym typeface="Century Gothic"/>
              </a:rPr>
              <a:t>RE</a:t>
            </a:r>
            <a:endParaRPr/>
          </a:p>
          <a:p>
            <a:pPr indent="0" lvl="0" marL="0" marR="0" rtl="0" algn="l">
              <a:lnSpc>
                <a:spcPct val="100000"/>
              </a:lnSpc>
              <a:spcBef>
                <a:spcPts val="0"/>
              </a:spcBef>
              <a:spcAft>
                <a:spcPts val="0"/>
              </a:spcAft>
              <a:buNone/>
            </a:pPr>
            <a:r>
              <a:rPr b="0" i="0" lang="en-GB" sz="1200" u="none" cap="none" strike="noStrike">
                <a:solidFill>
                  <a:srgbClr val="000000"/>
                </a:solidFill>
                <a:latin typeface="Century Gothic"/>
                <a:ea typeface="Century Gothic"/>
                <a:cs typeface="Century Gothic"/>
                <a:sym typeface="Century Gothic"/>
              </a:rPr>
              <a:t>The children will study a number of religions and identify where, how and why people worship. In the second half of the term the children will explore religious festivals and their meanings.</a:t>
            </a:r>
            <a:endParaRPr b="0" i="0" sz="1200" u="none" cap="none" strike="noStrike">
              <a:solidFill>
                <a:schemeClr val="dk1"/>
              </a:solidFill>
              <a:latin typeface="Century Gothic"/>
              <a:ea typeface="Century Gothic"/>
              <a:cs typeface="Century Gothic"/>
              <a:sym typeface="Century Gothic"/>
            </a:endParaRPr>
          </a:p>
        </p:txBody>
      </p:sp>
      <p:sp>
        <p:nvSpPr>
          <p:cNvPr id="73" name="Google Shape;73;p2"/>
          <p:cNvSpPr txBox="1"/>
          <p:nvPr/>
        </p:nvSpPr>
        <p:spPr>
          <a:xfrm>
            <a:off x="5504925" y="93275"/>
            <a:ext cx="3571200" cy="2158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Art and design</a:t>
            </a:r>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entury Gothic"/>
                <a:ea typeface="Century Gothic"/>
                <a:cs typeface="Century Gothic"/>
                <a:sym typeface="Century Gothic"/>
              </a:rPr>
              <a:t>In this unit, children will describe objects, images and sounds , Create drawings that replicate a selected image and select imagery and colours to create a mood board with a defined theme and colour palette. They will explore the work of William Morris, then use their sketch books to evaluate patterns. They will follow instructions to create a repeating pattern, adding extra detail and understand different methods of creating printed fabric in creative industries</a:t>
            </a:r>
            <a:r>
              <a:rPr b="0" i="0" lang="en-GB" sz="1100" u="none" cap="none" strike="noStrike">
                <a:solidFill>
                  <a:srgbClr val="000000"/>
                </a:solidFill>
                <a:latin typeface="Arial"/>
                <a:ea typeface="Arial"/>
                <a:cs typeface="Arial"/>
                <a:sym typeface="Arial"/>
              </a:rPr>
              <a:t> </a:t>
            </a:r>
            <a:endParaRPr b="1" i="0" sz="1100" u="sng" cap="none" strike="noStrike">
              <a:solidFill>
                <a:schemeClr val="dk1"/>
              </a:solidFill>
              <a:latin typeface="Century Gothic"/>
              <a:ea typeface="Century Gothic"/>
              <a:cs typeface="Century Gothic"/>
              <a:sym typeface="Century Gothic"/>
            </a:endParaRPr>
          </a:p>
        </p:txBody>
      </p:sp>
      <p:sp>
        <p:nvSpPr>
          <p:cNvPr id="74" name="Google Shape;74;p2"/>
          <p:cNvSpPr txBox="1"/>
          <p:nvPr/>
        </p:nvSpPr>
        <p:spPr>
          <a:xfrm>
            <a:off x="119925" y="3970023"/>
            <a:ext cx="2811600" cy="114315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rPr b="1" i="0" lang="en-GB" sz="1400" u="sng" cap="none" strike="noStrike">
                <a:solidFill>
                  <a:schemeClr val="dk1"/>
                </a:solidFill>
                <a:latin typeface="Century Gothic"/>
                <a:ea typeface="Century Gothic"/>
                <a:cs typeface="Century Gothic"/>
                <a:sym typeface="Century Gothic"/>
              </a:rPr>
              <a:t>Music</a:t>
            </a:r>
            <a:r>
              <a:rPr b="0" i="0" lang="en-GB" sz="1400" u="none" cap="none" strike="noStrike">
                <a:solidFill>
                  <a:schemeClr val="dk1"/>
                </a:solidFill>
                <a:latin typeface="Century Gothic"/>
                <a:ea typeface="Century Gothic"/>
                <a:cs typeface="Century Gothic"/>
                <a:sym typeface="Century Gothic"/>
              </a:rPr>
              <a:t>. </a:t>
            </a:r>
            <a:r>
              <a:rPr b="0" i="0" lang="en-GB" sz="1200" u="none" cap="none" strike="noStrike">
                <a:solidFill>
                  <a:srgbClr val="000000"/>
                </a:solidFill>
                <a:latin typeface="Century Gothic"/>
                <a:ea typeface="Century Gothic"/>
                <a:cs typeface="Century Gothic"/>
                <a:sym typeface="Century Gothic"/>
              </a:rPr>
              <a:t>Body and tuned percussion- rainforests and Christmas carols</a:t>
            </a:r>
            <a:endParaRPr b="0" i="0" sz="1200" u="none" cap="none" strike="noStrike">
              <a:solidFill>
                <a:schemeClr val="dk2"/>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entury Gothic"/>
              <a:ea typeface="Century Gothic"/>
              <a:cs typeface="Century Gothic"/>
              <a:sym typeface="Century Gothic"/>
            </a:endParaRPr>
          </a:p>
        </p:txBody>
      </p:sp>
      <p:sp>
        <p:nvSpPr>
          <p:cNvPr id="75" name="Google Shape;75;p2"/>
          <p:cNvSpPr txBox="1"/>
          <p:nvPr/>
        </p:nvSpPr>
        <p:spPr>
          <a:xfrm>
            <a:off x="119900" y="3072809"/>
            <a:ext cx="1665600" cy="897214"/>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French </a:t>
            </a:r>
            <a:endParaRPr b="1" i="0" sz="1400" u="sng"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100"/>
              <a:buFont typeface="Arial"/>
              <a:buNone/>
            </a:pPr>
            <a:r>
              <a:rPr b="0" i="0" lang="en-GB" sz="1400" u="none" cap="none" strike="noStrike">
                <a:solidFill>
                  <a:schemeClr val="dk1"/>
                </a:solidFill>
                <a:latin typeface="Century Gothic"/>
                <a:ea typeface="Century Gothic"/>
                <a:cs typeface="Century Gothic"/>
                <a:sym typeface="Century Gothic"/>
              </a:rPr>
              <a:t>Introductions Numbers to 12</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entury Gothic"/>
              <a:ea typeface="Century Gothic"/>
              <a:cs typeface="Century Gothic"/>
              <a:sym typeface="Century Gothic"/>
            </a:endParaRPr>
          </a:p>
        </p:txBody>
      </p:sp>
      <p:sp>
        <p:nvSpPr>
          <p:cNvPr id="76" name="Google Shape;76;p2"/>
          <p:cNvSpPr txBox="1"/>
          <p:nvPr/>
        </p:nvSpPr>
        <p:spPr>
          <a:xfrm>
            <a:off x="6842875" y="2251775"/>
            <a:ext cx="2491800" cy="1742349"/>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Home learning </a:t>
            </a:r>
            <a:endParaRPr b="1" i="0" sz="1400" u="sng"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rPr b="0" i="1" lang="en-GB" sz="1200" u="none" cap="none" strike="noStrike">
                <a:solidFill>
                  <a:schemeClr val="dk1"/>
                </a:solidFill>
                <a:latin typeface="Century Gothic"/>
                <a:ea typeface="Century Gothic"/>
                <a:cs typeface="Century Gothic"/>
                <a:sym typeface="Century Gothic"/>
              </a:rPr>
              <a:t>Reading- </a:t>
            </a:r>
            <a:r>
              <a:rPr b="0" i="0" lang="en-GB" sz="1200" u="none" cap="none" strike="noStrike">
                <a:solidFill>
                  <a:schemeClr val="dk1"/>
                </a:solidFill>
                <a:latin typeface="Century Gothic"/>
                <a:ea typeface="Century Gothic"/>
                <a:cs typeface="Century Gothic"/>
                <a:sym typeface="Century Gothic"/>
              </a:rPr>
              <a:t>please read regularly with your children. </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rPr b="0" i="1" lang="en-GB" sz="1200" u="none" cap="none" strike="noStrike">
                <a:solidFill>
                  <a:schemeClr val="dk1"/>
                </a:solidFill>
                <a:latin typeface="Century Gothic"/>
                <a:ea typeface="Century Gothic"/>
                <a:cs typeface="Century Gothic"/>
                <a:sym typeface="Century Gothic"/>
              </a:rPr>
              <a:t>Times tables- </a:t>
            </a:r>
            <a:r>
              <a:rPr b="0" i="0" lang="en-GB" sz="1200" u="none" cap="none" strike="noStrike">
                <a:solidFill>
                  <a:schemeClr val="dk1"/>
                </a:solidFill>
                <a:latin typeface="Century Gothic"/>
                <a:ea typeface="Century Gothic"/>
                <a:cs typeface="Century Gothic"/>
                <a:sym typeface="Century Gothic"/>
              </a:rPr>
              <a:t>TT Rockstars </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200"/>
              <a:buFont typeface="Arial"/>
              <a:buNone/>
            </a:pPr>
            <a:r>
              <a:rPr b="0" i="1" lang="en-GB" sz="1200" u="none" cap="none" strike="noStrike">
                <a:solidFill>
                  <a:schemeClr val="dk1"/>
                </a:solidFill>
                <a:latin typeface="Century Gothic"/>
                <a:ea typeface="Century Gothic"/>
                <a:cs typeface="Century Gothic"/>
                <a:sym typeface="Century Gothic"/>
              </a:rPr>
              <a:t>Project grid-</a:t>
            </a:r>
            <a:r>
              <a:rPr b="0" i="0" lang="en-GB" sz="1200" u="none" cap="none" strike="noStrike">
                <a:solidFill>
                  <a:schemeClr val="dk1"/>
                </a:solidFill>
                <a:latin typeface="Century Gothic"/>
                <a:ea typeface="Century Gothic"/>
                <a:cs typeface="Century Gothic"/>
                <a:sym typeface="Century Gothic"/>
              </a:rPr>
              <a:t> aim for at least 2 completed tasks across the term. </a:t>
            </a:r>
            <a:endParaRPr b="0" i="0" sz="1200" u="none" cap="none" strike="noStrike">
              <a:solidFill>
                <a:schemeClr val="dk1"/>
              </a:solidFill>
              <a:latin typeface="Century Gothic"/>
              <a:ea typeface="Century Gothic"/>
              <a:cs typeface="Century Gothic"/>
              <a:sym typeface="Century Gothic"/>
            </a:endParaRPr>
          </a:p>
        </p:txBody>
      </p:sp>
      <p:sp>
        <p:nvSpPr>
          <p:cNvPr id="77" name="Google Shape;77;p2"/>
          <p:cNvSpPr txBox="1"/>
          <p:nvPr/>
        </p:nvSpPr>
        <p:spPr>
          <a:xfrm>
            <a:off x="2497977" y="3372736"/>
            <a:ext cx="2970016" cy="1654898"/>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None/>
            </a:pPr>
            <a:r>
              <a:t/>
            </a:r>
            <a:endParaRPr b="0" i="0" sz="1000" u="none" cap="none" strike="noStrike">
              <a:solidFill>
                <a:srgbClr val="000000"/>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0" i="0" lang="en-GB" sz="1000" u="none" cap="none" strike="noStrike">
                <a:solidFill>
                  <a:srgbClr val="000000"/>
                </a:solidFill>
                <a:latin typeface="Century Gothic"/>
                <a:ea typeface="Century Gothic"/>
                <a:cs typeface="Century Gothic"/>
                <a:sym typeface="Century Gothic"/>
              </a:rPr>
              <a:t>Children will learn that fruits and vegetables grow in different countries based on their climates. They will understand that l fruits and vegetables are  seasonal and that eating seasonal fruit and vegetables positively affects the environment.</a:t>
            </a:r>
            <a:endParaRPr b="0" i="0" sz="10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None/>
            </a:pPr>
            <a:r>
              <a:rPr b="0" i="0" lang="en-GB" sz="1000" u="none" cap="none" strike="noStrike">
                <a:solidFill>
                  <a:srgbClr val="000000"/>
                </a:solidFill>
                <a:latin typeface="Century Gothic"/>
                <a:ea typeface="Century Gothic"/>
                <a:cs typeface="Century Gothic"/>
                <a:sym typeface="Century Gothic"/>
              </a:rPr>
              <a:t>The hildren will design a tart recipe using seasonal ingredients</a:t>
            </a:r>
            <a:r>
              <a:rPr b="0" i="0" lang="en-GB" sz="1100" u="none" cap="none" strike="noStrike">
                <a:solidFill>
                  <a:srgbClr val="000000"/>
                </a:solidFill>
                <a:latin typeface="Century Gothic"/>
                <a:ea typeface="Century Gothic"/>
                <a:cs typeface="Century Gothic"/>
                <a:sym typeface="Century Gothic"/>
              </a:rPr>
              <a:t>.</a:t>
            </a:r>
            <a:endParaRPr b="0" i="0" sz="1100" u="none" cap="none" strike="noStrike">
              <a:solidFill>
                <a:srgbClr val="000000"/>
              </a:solidFill>
              <a:latin typeface="Calibri"/>
              <a:ea typeface="Calibri"/>
              <a:cs typeface="Calibri"/>
              <a:sym typeface="Calibri"/>
            </a:endParaRPr>
          </a:p>
        </p:txBody>
      </p:sp>
      <p:pic>
        <p:nvPicPr>
          <p:cNvPr id="78" name="Google Shape;78;p2"/>
          <p:cNvPicPr preferRelativeResize="0"/>
          <p:nvPr/>
        </p:nvPicPr>
        <p:blipFill rotWithShape="1">
          <a:blip r:embed="rId3">
            <a:alphaModFix/>
          </a:blip>
          <a:srcRect b="0" l="0" r="0" t="0"/>
          <a:stretch/>
        </p:blipFill>
        <p:spPr>
          <a:xfrm>
            <a:off x="1608778" y="2968125"/>
            <a:ext cx="716334" cy="1083600"/>
          </a:xfrm>
          <a:prstGeom prst="rect">
            <a:avLst/>
          </a:prstGeom>
          <a:noFill/>
          <a:ln>
            <a:noFill/>
          </a:ln>
        </p:spPr>
      </p:pic>
      <p:sp>
        <p:nvSpPr>
          <p:cNvPr id="79" name="Google Shape;79;p2"/>
          <p:cNvSpPr txBox="1"/>
          <p:nvPr/>
        </p:nvSpPr>
        <p:spPr>
          <a:xfrm>
            <a:off x="2650557" y="2251775"/>
            <a:ext cx="2491800" cy="94935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PE</a:t>
            </a:r>
            <a:endParaRPr b="1" i="0" sz="1400" u="sng"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entury Gothic"/>
                <a:ea typeface="Century Gothic"/>
                <a:cs typeface="Century Gothic"/>
                <a:sym typeface="Century Gothic"/>
              </a:rPr>
              <a:t>Football, tag rugby, Gymnastics and bean bag Bocca</a:t>
            </a:r>
            <a:endParaRPr b="0" i="0" sz="12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1100"/>
              <a:buFont typeface="Arial"/>
              <a:buNone/>
            </a:pPr>
            <a:r>
              <a:t/>
            </a:r>
            <a:endParaRPr b="0" i="0" sz="14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400"/>
              <a:buFont typeface="Arial"/>
              <a:buNone/>
            </a:pPr>
            <a:r>
              <a:rPr b="1" i="0" lang="en-GB" sz="1400" u="sng" cap="none" strike="noStrike">
                <a:solidFill>
                  <a:schemeClr val="dk1"/>
                </a:solidFill>
                <a:latin typeface="Century Gothic"/>
                <a:ea typeface="Century Gothic"/>
                <a:cs typeface="Century Gothic"/>
                <a:sym typeface="Century Gothic"/>
              </a:rPr>
              <a:t>DT</a:t>
            </a:r>
            <a:endParaRPr b="1" i="0" sz="1400" u="sng" cap="none" strike="noStrike">
              <a:solidFill>
                <a:schemeClr val="dk1"/>
              </a:solidFill>
              <a:latin typeface="Century Gothic"/>
              <a:ea typeface="Century Gothic"/>
              <a:cs typeface="Century Gothic"/>
              <a:sym typeface="Century Gothic"/>
            </a:endParaRPr>
          </a:p>
        </p:txBody>
      </p:sp>
      <p:pic>
        <p:nvPicPr>
          <p:cNvPr descr="The Mayan Calendar" id="80" name="Google Shape;80;p2"/>
          <p:cNvPicPr preferRelativeResize="0"/>
          <p:nvPr/>
        </p:nvPicPr>
        <p:blipFill rotWithShape="1">
          <a:blip r:embed="rId4">
            <a:alphaModFix/>
          </a:blip>
          <a:srcRect b="0" l="0" r="0" t="0"/>
          <a:stretch/>
        </p:blipFill>
        <p:spPr>
          <a:xfrm>
            <a:off x="5030288" y="2423386"/>
            <a:ext cx="1855716" cy="1039201"/>
          </a:xfrm>
          <a:prstGeom prst="rect">
            <a:avLst/>
          </a:prstGeom>
          <a:noFill/>
          <a:ln>
            <a:noFill/>
          </a:ln>
        </p:spPr>
      </p:pic>
      <p:pic>
        <p:nvPicPr>
          <p:cNvPr descr="Skeleton outline" id="81" name="Google Shape;81;p2"/>
          <p:cNvPicPr preferRelativeResize="0"/>
          <p:nvPr/>
        </p:nvPicPr>
        <p:blipFill rotWithShape="1">
          <a:blip r:embed="rId5">
            <a:alphaModFix/>
          </a:blip>
          <a:srcRect b="0" l="0" r="0" t="0"/>
          <a:stretch/>
        </p:blipFill>
        <p:spPr>
          <a:xfrm>
            <a:off x="2193357" y="575777"/>
            <a:ext cx="914400" cy="914400"/>
          </a:xfrm>
          <a:prstGeom prst="rect">
            <a:avLst/>
          </a:prstGeom>
          <a:noFill/>
          <a:ln>
            <a:noFill/>
          </a:ln>
        </p:spPr>
      </p:pic>
      <p:pic>
        <p:nvPicPr>
          <p:cNvPr descr="Skeleton outline" id="82" name="Google Shape;82;p2"/>
          <p:cNvPicPr preferRelativeResize="0"/>
          <p:nvPr/>
        </p:nvPicPr>
        <p:blipFill rotWithShape="1">
          <a:blip r:embed="rId5">
            <a:alphaModFix/>
          </a:blip>
          <a:srcRect b="0" l="0" r="0" t="0"/>
          <a:stretch/>
        </p:blipFill>
        <p:spPr>
          <a:xfrm>
            <a:off x="4852377" y="4156004"/>
            <a:ext cx="914400" cy="914400"/>
          </a:xfrm>
          <a:prstGeom prst="rect">
            <a:avLst/>
          </a:prstGeom>
          <a:noFill/>
          <a:ln>
            <a:noFill/>
          </a:ln>
        </p:spPr>
      </p:pic>
      <p:pic>
        <p:nvPicPr>
          <p:cNvPr descr="Skeleton outline" id="83" name="Google Shape;83;p2"/>
          <p:cNvPicPr preferRelativeResize="0"/>
          <p:nvPr/>
        </p:nvPicPr>
        <p:blipFill rotWithShape="1">
          <a:blip r:embed="rId5">
            <a:alphaModFix/>
          </a:blip>
          <a:srcRect b="0" l="0" r="0" t="0"/>
          <a:stretch/>
        </p:blipFill>
        <p:spPr>
          <a:xfrm>
            <a:off x="1891844" y="4185574"/>
            <a:ext cx="914400" cy="914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